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media/image6.tif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do Título</a:t>
            </a:r>
          </a:p>
        </p:txBody>
      </p:sp>
      <p:sp>
        <p:nvSpPr>
          <p:cNvPr id="12" name="Nível de Corpo Um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aime Silveira"/>
          <p:cNvSpPr txBox="1"/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–Jaime Silveira</a:t>
            </a:r>
          </a:p>
        </p:txBody>
      </p:sp>
      <p:sp>
        <p:nvSpPr>
          <p:cNvPr id="94" name="“Digite uma citação aqui.”"/>
          <p:cNvSpPr txBox="1"/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“Digite uma citação aqui.” </a:t>
            </a:r>
          </a:p>
        </p:txBody>
      </p:sp>
      <p:sp>
        <p:nvSpPr>
          <p:cNvPr id="9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m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m"/>
          <p:cNvSpPr/>
          <p:nvPr>
            <p:ph type="pic" sz="half" idx="13"/>
          </p:nvPr>
        </p:nvSpPr>
        <p:spPr>
          <a:xfrm>
            <a:off x="5334000" y="946546"/>
            <a:ext cx="1371600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o do Título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do Título</a:t>
            </a:r>
          </a:p>
        </p:txBody>
      </p:sp>
      <p:sp>
        <p:nvSpPr>
          <p:cNvPr id="22" name="Nível de Corpo Um…"/>
          <p:cNvSpPr txBox="1"/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- Ce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o Título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3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m"/>
          <p:cNvSpPr/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o do Título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Texto do Título</a:t>
            </a:r>
          </a:p>
        </p:txBody>
      </p:sp>
      <p:sp>
        <p:nvSpPr>
          <p:cNvPr id="40" name="Nível de Corpo Um…"/>
          <p:cNvSpPr txBox="1"/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4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57" name="Nível de Corpo U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5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m"/>
          <p:cNvSpPr/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67" name="Nível de Corpo Um…"/>
          <p:cNvSpPr txBox="1"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68" name="Número do Slide"/>
          <p:cNvSpPr txBox="1"/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ível de Corpo Um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m"/>
          <p:cNvSpPr/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m"/>
          <p:cNvSpPr/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m"/>
          <p:cNvSpPr/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"/><Relationship Id="rId3" Type="http://schemas.openxmlformats.org/officeDocument/2006/relationships/image" Target="../media/image7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SENVOLVIMENTO DE UM SISTEMA DE APOIO PARA PACIENTES DIAGNOSTICADOS COM AFASIA"/>
          <p:cNvSpPr txBox="1"/>
          <p:nvPr/>
        </p:nvSpPr>
        <p:spPr>
          <a:xfrm>
            <a:off x="4464783" y="5163501"/>
            <a:ext cx="15454434" cy="3388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457200">
              <a:lnSpc>
                <a:spcPts val="10400"/>
              </a:lnSpc>
              <a:spcBef>
                <a:spcPts val="1200"/>
              </a:spcBef>
              <a:defRPr b="0" sz="7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DESENVOLVIMENTO DE UM SISTEMA DE APOIO PARA PACIENTES DIAGNOSTICADOS COM AFASIA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Captura de Tela 2018-06-28 às 21.22.49.png" descr="Captura de Tela 2018-06-28 às 21.22.4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5259" y="352694"/>
            <a:ext cx="20033482" cy="104960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1838" y="1282699"/>
            <a:ext cx="8636001" cy="863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1591" y="1650999"/>
            <a:ext cx="12639042" cy="7899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Captura de Tela 2018-06-28 às 21.33.16.png" descr="Captura de Tela 2018-06-28 às 21.33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6998" y="1289050"/>
            <a:ext cx="11475671" cy="5657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Captura de Tela 2018-06-28 às 21.33.25.png" descr="Captura de Tela 2018-06-28 às 21.33.2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2623" y="7391800"/>
            <a:ext cx="11169915" cy="56570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Introdução"/>
          <p:cNvSpPr txBox="1"/>
          <p:nvPr/>
        </p:nvSpPr>
        <p:spPr>
          <a:xfrm>
            <a:off x="2161105" y="1220428"/>
            <a:ext cx="4887901" cy="156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11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Introdução</a:t>
            </a:r>
          </a:p>
        </p:txBody>
      </p:sp>
      <p:sp>
        <p:nvSpPr>
          <p:cNvPr id="122" name="A fala é um dos meios de comunicação mais antigos e importantes existente, sendo um dos principais meios de troca de informações."/>
          <p:cNvSpPr txBox="1"/>
          <p:nvPr/>
        </p:nvSpPr>
        <p:spPr>
          <a:xfrm>
            <a:off x="2848431" y="3563197"/>
            <a:ext cx="20525375" cy="174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A fala é um dos meios de comunicação mais antigos e importantes existente, sendo um dos principais meios de troca de informações.</a:t>
            </a:r>
          </a:p>
        </p:txBody>
      </p:sp>
      <p:sp>
        <p:nvSpPr>
          <p:cNvPr id="123" name="No entanto, a comunicação, principalmente em se tratando da fala, pode ser comprometida por vários tipos de distúrbios. Alguns desses distúrbios podem ser congênitos (vindos de nascença) ou adquiridos, através de traumas ou doenças."/>
          <p:cNvSpPr txBox="1"/>
          <p:nvPr/>
        </p:nvSpPr>
        <p:spPr>
          <a:xfrm>
            <a:off x="2848431" y="6088840"/>
            <a:ext cx="20525375" cy="334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638968" indent="-638968" algn="just" defTabSz="457200">
              <a:lnSpc>
                <a:spcPts val="7300"/>
              </a:lnSpc>
              <a:spcBef>
                <a:spcPts val="1200"/>
              </a:spcBef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No entanto, a comunicação, principalmente em se tratando da fala, pode ser comprometida por vários tipos de distúrbios. Alguns desses distúrbios podem ser congênitos (vindos de nascença) ou adquiridos, através de traumas ou doenças.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ntrodução"/>
          <p:cNvSpPr txBox="1"/>
          <p:nvPr/>
        </p:nvSpPr>
        <p:spPr>
          <a:xfrm>
            <a:off x="2161105" y="1220428"/>
            <a:ext cx="4887901" cy="156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11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Introdução</a:t>
            </a:r>
          </a:p>
        </p:txBody>
      </p:sp>
      <p:sp>
        <p:nvSpPr>
          <p:cNvPr id="126" name="O AVC (Acidente Vascular Cerebral) é considerado uma das principais moléstias que afetam a fala, causando incapacitação parcial ou total de comunicação do indivíduo acometido. Os distúrbios de fala mais comuns provenientes de AVC são:"/>
          <p:cNvSpPr txBox="1"/>
          <p:nvPr/>
        </p:nvSpPr>
        <p:spPr>
          <a:xfrm>
            <a:off x="2848431" y="3551494"/>
            <a:ext cx="20525375" cy="334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O AVC (Acidente Vascular Cerebral) é considerado uma das principais moléstias que afetam a fala, causando incapacitação parcial ou total de comunicação do indivíduo acometido. Os distúrbios de fala mais comuns provenientes de AVC são:</a:t>
            </a:r>
          </a:p>
        </p:txBody>
      </p:sp>
      <p:sp>
        <p:nvSpPr>
          <p:cNvPr id="127" name="Afasia (e suas variações)…"/>
          <p:cNvSpPr txBox="1"/>
          <p:nvPr/>
        </p:nvSpPr>
        <p:spPr>
          <a:xfrm>
            <a:off x="4955371" y="7265584"/>
            <a:ext cx="18418435" cy="254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marL="912812" indent="-912812" algn="just">
              <a:buSzPct val="100000"/>
              <a:buAutoNum type="arabicPeriod" startAt="1"/>
              <a:defRPr b="0" sz="460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Afasia (e suas variações)</a:t>
            </a:r>
          </a:p>
          <a:p>
            <a:pPr marL="912812" indent="-912812" algn="just">
              <a:buSzPct val="100000"/>
              <a:buAutoNum type="arabicPeriod" startAt="1"/>
              <a:defRPr b="0" sz="460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Disartria</a:t>
            </a:r>
          </a:p>
          <a:p>
            <a:pPr marL="912812" indent="-912812" algn="just">
              <a:buSzPct val="100000"/>
              <a:buAutoNum type="arabicPeriod" startAt="1"/>
              <a:defRPr b="0" sz="460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Dislalia</a:t>
            </a:r>
          </a:p>
        </p:txBody>
      </p:sp>
      <p:sp>
        <p:nvSpPr>
          <p:cNvPr id="128" name="Dados revelam que em escala global, o AVC é a segunda maior causa de mortes, ficando atrás dos problemas cardíacos."/>
          <p:cNvSpPr txBox="1"/>
          <p:nvPr/>
        </p:nvSpPr>
        <p:spPr>
          <a:xfrm>
            <a:off x="2848431" y="10579625"/>
            <a:ext cx="20525375" cy="174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638968" indent="-638968" algn="just" defTabSz="457200">
              <a:lnSpc>
                <a:spcPts val="7300"/>
              </a:lnSpc>
              <a:spcBef>
                <a:spcPts val="1200"/>
              </a:spcBef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Dados revelam que em escala global, o AVC é a segunda maior causa de mortes, ficando atrás dos problemas cardíacos.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FASIA"/>
          <p:cNvSpPr txBox="1"/>
          <p:nvPr/>
        </p:nvSpPr>
        <p:spPr>
          <a:xfrm>
            <a:off x="4464783" y="1834859"/>
            <a:ext cx="15454434" cy="148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457200">
              <a:lnSpc>
                <a:spcPts val="14500"/>
              </a:lnSpc>
              <a:spcBef>
                <a:spcPts val="1200"/>
              </a:spcBef>
              <a:defRPr b="0" sz="106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AFASIA</a:t>
            </a:r>
          </a:p>
        </p:txBody>
      </p:sp>
      <p:sp>
        <p:nvSpPr>
          <p:cNvPr id="131" name="As afasias são distúrbios que afetam os aspectos de conteúdo, forma e uso da linguagem oral e escrita, em relação à sua expressão e/ou compreensão, como consequência de uma lesão cerebral; envolve os processos centrais de significação, seleção de palavras e formulação de mensagens. Este distúrbio é observado na expressão de símbolos por meio da comunicação oral, escrita ou gestual, tratando-se de uma dificuldade do paciente em lidar com elementos linguísticos."/>
          <p:cNvSpPr txBox="1"/>
          <p:nvPr/>
        </p:nvSpPr>
        <p:spPr>
          <a:xfrm>
            <a:off x="1553938" y="4614862"/>
            <a:ext cx="21276124" cy="448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just" defTabSz="457200">
              <a:lnSpc>
                <a:spcPts val="6800"/>
              </a:lnSpc>
              <a:spcBef>
                <a:spcPts val="1200"/>
              </a:spcBef>
              <a:defRPr b="0" i="1" sz="42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As afasias são distúrbios que afetam os aspectos de conteúdo, forma e uso da linguagem oral e escrita, em relação à sua expressão e/ou compreensão, como consequência de uma lesão cerebral; envolve os processos centrais de significação, seleção de palavras e formulação de mensagens. Este distúrbio é observado na expressão de símbolos por meio da comunicação oral, escrita ou gestual, tratando-se de uma dificuldade do paciente em lidar com elementos linguísticos.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Introdução"/>
          <p:cNvSpPr txBox="1"/>
          <p:nvPr/>
        </p:nvSpPr>
        <p:spPr>
          <a:xfrm>
            <a:off x="2161105" y="1220428"/>
            <a:ext cx="4887901" cy="156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11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Introdução</a:t>
            </a:r>
          </a:p>
        </p:txBody>
      </p:sp>
      <p:sp>
        <p:nvSpPr>
          <p:cNvPr id="134" name="Atualmente o tratamento para Afasia é realizado com base em uma série de exercícios que são planejados para o paciente, visando sempre sua condição clínica. Tais exercícios focam vários aspectos que trabalham em conjunto com a comunicação, tais como a percepção, analise, memória, cálculos entre outros, cujo foco é fazer com o que o paciente consiga perceber aquilo que está em sua volta e consequentemente consiga gerar um discurso."/>
          <p:cNvSpPr txBox="1"/>
          <p:nvPr/>
        </p:nvSpPr>
        <p:spPr>
          <a:xfrm>
            <a:off x="2848431" y="3562096"/>
            <a:ext cx="20525375" cy="574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Atualmente o tratamento para Afasia é realizado com base em uma série de exercícios que são planejados para o paciente, visando sempre sua condição clínica. Tais exercícios focam vários aspectos que trabalham em conjunto com a comunicação, tais como a percepção, analise, memória, cálculos entre outros, cujo foco é fazer com o que o paciente consiga perceber aquilo que está em sua volta e consequentemente consiga gerar um discurso.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roblema"/>
          <p:cNvSpPr txBox="1"/>
          <p:nvPr/>
        </p:nvSpPr>
        <p:spPr>
          <a:xfrm>
            <a:off x="2875473" y="1220428"/>
            <a:ext cx="4360190" cy="156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11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Problema</a:t>
            </a:r>
          </a:p>
        </p:txBody>
      </p:sp>
      <p:sp>
        <p:nvSpPr>
          <p:cNvPr id="137" name="Como consequência do AVC, há uma abrupta mudança na qualidade de vida do paciente e daqueles que o cercam. Tal mudança abrupta poderá acarretar vários outros problemas secundários ao paciente, tais como distúrbios de ordem psicológico."/>
          <p:cNvSpPr txBox="1"/>
          <p:nvPr/>
        </p:nvSpPr>
        <p:spPr>
          <a:xfrm>
            <a:off x="2848431" y="3551494"/>
            <a:ext cx="20525375" cy="334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Como consequência do AVC, há uma abrupta mudança na qualidade de vida do paciente e daqueles que o cercam. Tal mudança abrupta poderá acarretar vários outros problemas secundários ao paciente, tais como distúrbios de ordem psicológico. </a:t>
            </a:r>
          </a:p>
        </p:txBody>
      </p:sp>
      <p:sp>
        <p:nvSpPr>
          <p:cNvPr id="138" name="A grande maioria dos exercícios ministrados por fonoaudiólogos são feitos de forma manual, utilizando - se de fichas de papel, livros, cartões ilustrados, jogos de formação de palavras, etc."/>
          <p:cNvSpPr txBox="1"/>
          <p:nvPr/>
        </p:nvSpPr>
        <p:spPr>
          <a:xfrm>
            <a:off x="2848431" y="8065684"/>
            <a:ext cx="20525375" cy="254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A grande maioria dos exercícios ministrados por fonoaudiólogos são feitos de forma manual, utilizando - se de fichas de papel, livros, cartões ilustrados, jogos de formação de palavras,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510" y="1541497"/>
            <a:ext cx="11639752" cy="38029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agem" descr="Imagem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65385" y="1257461"/>
            <a:ext cx="6959704" cy="69597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m" descr="Imagem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3914" y="5911697"/>
            <a:ext cx="5514996" cy="74372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m" descr="Imagem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564859" y="7256099"/>
            <a:ext cx="8128001" cy="6070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roblema"/>
          <p:cNvSpPr txBox="1"/>
          <p:nvPr/>
        </p:nvSpPr>
        <p:spPr>
          <a:xfrm>
            <a:off x="2875473" y="1220428"/>
            <a:ext cx="4360190" cy="156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11200"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Problema</a:t>
            </a:r>
          </a:p>
        </p:txBody>
      </p:sp>
      <p:sp>
        <p:nvSpPr>
          <p:cNvPr id="146" name="Várias aplicações foram desenvolvidas para computadores, para web e para dispositivos antigos, sendo que não foram portados para dispositivos móveis atuais."/>
          <p:cNvSpPr txBox="1"/>
          <p:nvPr/>
        </p:nvSpPr>
        <p:spPr>
          <a:xfrm>
            <a:off x="2848431" y="3560557"/>
            <a:ext cx="20525375" cy="254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Várias aplicações foram desenvolvidas para computadores, para web e para dispositivos antigos, sendo que não foram portados para dispositivos móveis atuais.</a:t>
            </a:r>
          </a:p>
        </p:txBody>
      </p:sp>
      <p:sp>
        <p:nvSpPr>
          <p:cNvPr id="147" name="Muitas aplicações utilizadas no tratamento não são puramente criadas visando o público que incorpora pacientes com sequela de AVC, onde o fonoaudiólogo tem que adaptar o uso de tais aplicativos ao tratamento."/>
          <p:cNvSpPr txBox="1"/>
          <p:nvPr/>
        </p:nvSpPr>
        <p:spPr>
          <a:xfrm>
            <a:off x="2848431" y="6883661"/>
            <a:ext cx="20525375" cy="2543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Muitas aplicações utilizadas no tratamento não são puramente criadas visando o público que incorpora pacientes com sequela de AVC, onde o fonoaudiólogo tem que adaptar o uso de tais aplicativos ao tratamento. </a:t>
            </a:r>
          </a:p>
        </p:txBody>
      </p:sp>
      <p:sp>
        <p:nvSpPr>
          <p:cNvPr id="148" name="Aplicações atuais, utilizadas em dispositivos móveis Android ou iOS nem sempre apresentam uma boa usabilidade."/>
          <p:cNvSpPr txBox="1"/>
          <p:nvPr/>
        </p:nvSpPr>
        <p:spPr>
          <a:xfrm>
            <a:off x="2848431" y="10606815"/>
            <a:ext cx="20525375" cy="1743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marL="444500" indent="-444500" algn="just">
              <a:buSzPct val="145000"/>
              <a:buChar char="•"/>
              <a:defRPr b="0" sz="46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Aplicações atuais, utilizadas em dispositivos móveis Android ou iOS nem sempre apresentam uma boa usabilidade.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m" descr="Imagem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90972" y="3652497"/>
            <a:ext cx="14402056" cy="64110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